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  <p:sldId id="271" r:id="rId17"/>
    <p:sldId id="272" r:id="rId18"/>
    <p:sldId id="273" r:id="rId19"/>
    <p:sldId id="276" r:id="rId20"/>
    <p:sldId id="275" r:id="rId21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41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slov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9" name="Podnaslov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r-HR" smtClean="0"/>
              <a:t>Uredite stil podnaslova matrice</a:t>
            </a:r>
            <a:endParaRPr kumimoji="0" lang="en-US"/>
          </a:p>
        </p:txBody>
      </p:sp>
      <p:sp>
        <p:nvSpPr>
          <p:cNvPr id="28" name="Rezervirano mjesto datum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17" name="Rezervirano mjesto podnožja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10" name="Pravokutni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Pravokutni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avokutni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avni poveznik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Ravni poveznik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Pravokutni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zervirano mjesto broja slajda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8" name="Rezervirano mjesto sadržaja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0" name="Rezervirano mjesto podnožja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odjeljk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hr-HR"/>
          </a:p>
        </p:txBody>
      </p:sp>
      <p:sp>
        <p:nvSpPr>
          <p:cNvPr id="9" name="Pravokutni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avni poveznik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Ravni poveznik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Ravni poveznik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ravokutni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avni poveznik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Rezervirano mjesto sadržaja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11" name="Rezervirano mjesto sadržaja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3" name="Rezervirano mjesto sadržaja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12" name="Rezervirano mjesto teksta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14" name="Rezervirano mjesto teksta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6" name="Rezervirano mjesto datum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8" name="Ravni poveznik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ravokutni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avni poveznik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Rezervirano mjesto sadržaja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hr-HR" smtClean="0"/>
              <a:t>Uredite stilove teksta matrice</a:t>
            </a:r>
          </a:p>
          <a:p>
            <a:pPr lvl="1" eaLnBrk="1" latinLnBrk="0" hangingPunct="1"/>
            <a:r>
              <a:rPr lang="hr-HR" smtClean="0"/>
              <a:t>Druga razina</a:t>
            </a:r>
          </a:p>
          <a:p>
            <a:pPr lvl="2" eaLnBrk="1" latinLnBrk="0" hangingPunct="1"/>
            <a:r>
              <a:rPr lang="hr-HR" smtClean="0"/>
              <a:t>Treća razina</a:t>
            </a:r>
          </a:p>
          <a:p>
            <a:pPr lvl="3" eaLnBrk="1" latinLnBrk="0" hangingPunct="1"/>
            <a:r>
              <a:rPr lang="hr-HR" smtClean="0"/>
              <a:t>Četvrta razina</a:t>
            </a:r>
          </a:p>
          <a:p>
            <a:pPr lvl="4" eaLnBrk="1" latinLnBrk="0" hangingPunct="1"/>
            <a:r>
              <a:rPr lang="hr-HR" smtClean="0"/>
              <a:t>Peta razina</a:t>
            </a:r>
            <a:endParaRPr kumimoji="0" lang="en-US"/>
          </a:p>
        </p:txBody>
      </p:sp>
      <p:sp>
        <p:nvSpPr>
          <p:cNvPr id="21" name="Rezervirano mjesto datum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22" name="Rezervirano mjesto broja slajda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3" name="Rezervirano mjesto podnožja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hr-HR" smtClean="0"/>
              <a:t>Kliknite ikonu da biste dodali  sliku</a:t>
            </a:r>
            <a:endParaRPr kumimoji="0" lang="en-US" dirty="0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r-HR" smtClean="0"/>
              <a:t>Uredite stilove teksta matrice</a:t>
            </a:r>
          </a:p>
        </p:txBody>
      </p:sp>
      <p:sp>
        <p:nvSpPr>
          <p:cNvPr id="10" name="Ravni poveznik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Pravokutni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avni poveznik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Ravni poveznik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Ravni poveznik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Rezervirano mjesto datum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18" name="Rezervirano mjesto broja slajda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21" name="Rezervirano mjesto podnožja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avni poveznik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Rezervirano mjesto naslova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hr-HR" smtClean="0"/>
              <a:t>Uredite stil naslova matrice</a:t>
            </a:r>
            <a:endParaRPr kumimoji="0" lang="en-US"/>
          </a:p>
        </p:txBody>
      </p:sp>
      <p:sp>
        <p:nvSpPr>
          <p:cNvPr id="13" name="Rezervirano mjesto teksta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r-HR" smtClean="0"/>
              <a:t>Uredite stilove teksta matrice</a:t>
            </a:r>
          </a:p>
          <a:p>
            <a:pPr lvl="1" eaLnBrk="1" latinLnBrk="0" hangingPunct="1"/>
            <a:r>
              <a:rPr kumimoji="0" lang="hr-HR" smtClean="0"/>
              <a:t>Druga razina</a:t>
            </a:r>
          </a:p>
          <a:p>
            <a:pPr lvl="2" eaLnBrk="1" latinLnBrk="0" hangingPunct="1"/>
            <a:r>
              <a:rPr kumimoji="0" lang="hr-HR" smtClean="0"/>
              <a:t>Treća razina</a:t>
            </a:r>
          </a:p>
          <a:p>
            <a:pPr lvl="3" eaLnBrk="1" latinLnBrk="0" hangingPunct="1"/>
            <a:r>
              <a:rPr kumimoji="0" lang="hr-HR" smtClean="0"/>
              <a:t>Četvrta razina</a:t>
            </a:r>
          </a:p>
          <a:p>
            <a:pPr lvl="4" eaLnBrk="1" latinLnBrk="0" hangingPunct="1"/>
            <a:r>
              <a:rPr kumimoji="0" lang="hr-HR" smtClean="0"/>
              <a:t>Peta razina</a:t>
            </a:r>
            <a:endParaRPr kumimoji="0" lang="en-US"/>
          </a:p>
        </p:txBody>
      </p:sp>
      <p:sp>
        <p:nvSpPr>
          <p:cNvPr id="14" name="Rezervirano mjesto datum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1377C3D-7BB2-4D23-9D10-616807B37D36}" type="datetimeFigureOut">
              <a:rPr lang="sr-Latn-CS" smtClean="0"/>
              <a:pPr/>
              <a:t>31.1.2016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7" name="Ravni poveznik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Ravni poveznik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Pravokutni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avni poveznik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Rezervirano mjesto broja slajda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3C03A18-1BE2-487D-92D8-585057AF460F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Svjetski dan borbe protiv raka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03009688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dirty="0"/>
              <a:t>Tumori mogu biti maligni (zloćudni) i benigni (dobroćudni</a:t>
            </a:r>
            <a:r>
              <a:rPr lang="vi-VN" dirty="0" smtClean="0"/>
              <a:t>)</a:t>
            </a:r>
            <a:endParaRPr lang="hr-HR" dirty="0" smtClean="0"/>
          </a:p>
          <a:p>
            <a:endParaRPr lang="hr-HR" dirty="0"/>
          </a:p>
          <a:p>
            <a:r>
              <a:rPr lang="vi-VN" dirty="0" smtClean="0"/>
              <a:t> </a:t>
            </a:r>
            <a:r>
              <a:rPr lang="vi-VN" dirty="0"/>
              <a:t>Razlika između njih je u agresivnosti rasta, te u tome što maligni daju metastaze i šire se u okolinu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041260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Rak (</a:t>
            </a:r>
            <a:r>
              <a:rPr lang="hr-HR" dirty="0" err="1"/>
              <a:t>kancer</a:t>
            </a:r>
            <a:r>
              <a:rPr lang="hr-HR" dirty="0"/>
              <a:t>, </a:t>
            </a:r>
            <a:r>
              <a:rPr lang="hr-HR" dirty="0" err="1"/>
              <a:t>cancer</a:t>
            </a:r>
            <a:r>
              <a:rPr lang="hr-HR" dirty="0"/>
              <a:t>) predstavlja zloćudni oblik </a:t>
            </a:r>
            <a:r>
              <a:rPr lang="hr-HR" dirty="0" smtClean="0"/>
              <a:t>novotvorine</a:t>
            </a:r>
          </a:p>
          <a:p>
            <a:endParaRPr lang="hr-HR" dirty="0" smtClean="0"/>
          </a:p>
          <a:p>
            <a:r>
              <a:rPr lang="hr-HR" dirty="0" smtClean="0"/>
              <a:t> </a:t>
            </a:r>
            <a:r>
              <a:rPr lang="hr-HR" dirty="0"/>
              <a:t>Zloćudnost ili malignost nekog tumora odnosi se na svojstvo tog tumora da </a:t>
            </a:r>
            <a:r>
              <a:rPr lang="hr-HR" dirty="0" smtClean="0"/>
              <a:t> </a:t>
            </a:r>
            <a:r>
              <a:rPr lang="hr-HR" dirty="0"/>
              <a:t>razara okolno tkivo i da stvara udaljene metastaze u organizmu, te kao posljedica nastupa </a:t>
            </a:r>
            <a:r>
              <a:rPr lang="hr-HR" dirty="0" smtClean="0"/>
              <a:t>smrt</a:t>
            </a:r>
            <a:r>
              <a:rPr lang="hr-HR" dirty="0"/>
              <a:t> 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xmlns="" val="24789472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Metastaze su sekundarno nastale promjene, presadnice koje nisu u dodiru s primarnim tumorom i nalaze se u udaljenim </a:t>
            </a:r>
            <a:r>
              <a:rPr lang="hr-HR" dirty="0" smtClean="0"/>
              <a:t>tkivima</a:t>
            </a:r>
          </a:p>
          <a:p>
            <a:endParaRPr lang="hr-HR" dirty="0"/>
          </a:p>
          <a:p>
            <a:r>
              <a:rPr lang="hr-HR" dirty="0" smtClean="0"/>
              <a:t> </a:t>
            </a:r>
            <a:r>
              <a:rPr lang="hr-HR" dirty="0" err="1"/>
              <a:t>Metastaziranje</a:t>
            </a:r>
            <a:r>
              <a:rPr lang="hr-HR" dirty="0"/>
              <a:t> je jedan od najvažnijih karakteristika zloćudnosti, iako svi zloćudni tumori ne metastaziraju.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7787779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Vrste tumora: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Adenomi</a:t>
            </a:r>
            <a:r>
              <a:rPr lang="hr-HR" dirty="0"/>
              <a:t>-</a:t>
            </a:r>
            <a:r>
              <a:rPr lang="vi-VN" dirty="0" smtClean="0"/>
              <a:t> </a:t>
            </a:r>
            <a:r>
              <a:rPr lang="vi-VN" dirty="0"/>
              <a:t>dobroćudni tumori epitelnog porijekla građeni od dobro diferenciranih epitelnih </a:t>
            </a:r>
            <a:r>
              <a:rPr lang="vi-VN" dirty="0" smtClean="0"/>
              <a:t>ćelija</a:t>
            </a:r>
            <a:endParaRPr lang="hr-HR" dirty="0" smtClean="0"/>
          </a:p>
          <a:p>
            <a:endParaRPr lang="hr-HR" dirty="0"/>
          </a:p>
          <a:p>
            <a:r>
              <a:rPr lang="hr-HR" dirty="0" err="1" smtClean="0"/>
              <a:t>Epitalne</a:t>
            </a:r>
            <a:r>
              <a:rPr lang="hr-HR" dirty="0" smtClean="0"/>
              <a:t> </a:t>
            </a:r>
            <a:r>
              <a:rPr lang="hr-HR" dirty="0" smtClean="0"/>
              <a:t>stanice</a:t>
            </a:r>
            <a:r>
              <a:rPr lang="hr-HR" dirty="0" smtClean="0"/>
              <a:t> </a:t>
            </a:r>
            <a:r>
              <a:rPr lang="vi-VN" dirty="0" smtClean="0"/>
              <a:t>grade </a:t>
            </a:r>
            <a:r>
              <a:rPr lang="vi-VN" dirty="0"/>
              <a:t>žljezdana tkiva vrlo </a:t>
            </a:r>
            <a:r>
              <a:rPr lang="vi-VN" dirty="0" smtClean="0"/>
              <a:t>slična</a:t>
            </a:r>
            <a:endParaRPr lang="hr-HR" dirty="0" smtClean="0"/>
          </a:p>
          <a:p>
            <a:pPr marL="0" indent="0">
              <a:buNone/>
            </a:pPr>
            <a:r>
              <a:rPr lang="vi-VN" dirty="0" smtClean="0"/>
              <a:t> </a:t>
            </a:r>
            <a:r>
              <a:rPr lang="vi-VN" dirty="0"/>
              <a:t>normalnim žljezdanim tkivima</a:t>
            </a:r>
          </a:p>
          <a:p>
            <a:endParaRPr lang="vi-VN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077072"/>
            <a:ext cx="6152382" cy="2423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9768894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Karcinomi</a:t>
            </a:r>
            <a:r>
              <a:rPr lang="hr-HR" b="1" dirty="0"/>
              <a:t> </a:t>
            </a:r>
            <a:r>
              <a:rPr lang="hr-HR" b="1" dirty="0" smtClean="0"/>
              <a:t>- </a:t>
            </a:r>
            <a:r>
              <a:rPr lang="vi-VN" dirty="0" smtClean="0"/>
              <a:t>novotvorine </a:t>
            </a:r>
            <a:r>
              <a:rPr lang="vi-VN" dirty="0"/>
              <a:t>porijekla epitelnih </a:t>
            </a:r>
            <a:r>
              <a:rPr lang="hr-HR" dirty="0" smtClean="0"/>
              <a:t>stanica</a:t>
            </a:r>
            <a:endParaRPr lang="hr-HR" dirty="0"/>
          </a:p>
          <a:p>
            <a:endParaRPr lang="vi-VN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564904"/>
            <a:ext cx="5813979" cy="34963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304208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vi-VN" b="1" i="1" dirty="0"/>
              <a:t>Carcinoma in situ</a:t>
            </a:r>
            <a:r>
              <a:rPr lang="vi-VN" dirty="0"/>
              <a:t> (CIS) - tumorska tvorba mikroskopske </a:t>
            </a:r>
            <a:r>
              <a:rPr lang="vi-VN" dirty="0" smtClean="0"/>
              <a:t>debljine</a:t>
            </a:r>
            <a:endParaRPr lang="hr-HR" dirty="0"/>
          </a:p>
          <a:p>
            <a:r>
              <a:rPr lang="vi-VN" dirty="0" smtClean="0"/>
              <a:t>nalazi </a:t>
            </a:r>
            <a:r>
              <a:rPr lang="vi-VN" dirty="0"/>
              <a:t>samo u epitelnom sloju tkiva i ne probija bazalnu membranu </a:t>
            </a:r>
            <a:r>
              <a:rPr lang="vi-VN" dirty="0" smtClean="0"/>
              <a:t>epitela</a:t>
            </a:r>
            <a:endParaRPr lang="hr-HR" dirty="0" smtClean="0"/>
          </a:p>
          <a:p>
            <a:r>
              <a:rPr lang="vi-VN" dirty="0" smtClean="0"/>
              <a:t>Ima </a:t>
            </a:r>
            <a:r>
              <a:rPr lang="vi-VN" dirty="0"/>
              <a:t>potencijal probijanja membrane i invazivnog </a:t>
            </a:r>
            <a:r>
              <a:rPr lang="vi-VN" dirty="0" smtClean="0"/>
              <a:t>rasta</a:t>
            </a:r>
            <a:endParaRPr lang="vi-VN" dirty="0"/>
          </a:p>
          <a:p>
            <a:endParaRPr lang="hr-HR" b="1" dirty="0" smtClean="0"/>
          </a:p>
          <a:p>
            <a:endParaRPr lang="hr-HR" dirty="0"/>
          </a:p>
          <a:p>
            <a:endParaRPr lang="hr-H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31640" y="3861048"/>
            <a:ext cx="5890567" cy="29969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9997529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vi-VN" b="1" dirty="0" smtClean="0"/>
              <a:t>Sarkomi</a:t>
            </a:r>
            <a:r>
              <a:rPr lang="hr-HR" dirty="0"/>
              <a:t> </a:t>
            </a:r>
            <a:r>
              <a:rPr lang="hr-HR" dirty="0" smtClean="0"/>
              <a:t>- </a:t>
            </a:r>
            <a:r>
              <a:rPr lang="vi-VN" dirty="0" smtClean="0"/>
              <a:t> </a:t>
            </a:r>
            <a:r>
              <a:rPr lang="vi-VN" dirty="0"/>
              <a:t>tumori koji potiču iz mezenhima ili njegovih derivata (mezenhim je prvobitno vezivno tkivo koje se javlja još u embrionalnom stadiju</a:t>
            </a:r>
            <a:r>
              <a:rPr lang="vi-VN" dirty="0" smtClean="0"/>
              <a:t>)</a:t>
            </a:r>
            <a:endParaRPr lang="vi-VN" dirty="0"/>
          </a:p>
          <a:p>
            <a:endParaRPr lang="hr-HR" b="1" dirty="0" smtClean="0"/>
          </a:p>
          <a:p>
            <a:endParaRPr lang="hr-H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75656" y="3068960"/>
            <a:ext cx="5715000" cy="290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809100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b="1" dirty="0"/>
              <a:t>Papilomi</a:t>
            </a:r>
            <a:r>
              <a:rPr lang="vi-VN" dirty="0"/>
              <a:t> </a:t>
            </a:r>
            <a:r>
              <a:rPr lang="hr-HR" dirty="0" smtClean="0"/>
              <a:t>- </a:t>
            </a:r>
            <a:r>
              <a:rPr lang="vi-VN" dirty="0" smtClean="0"/>
              <a:t>dobroćudni </a:t>
            </a:r>
            <a:r>
              <a:rPr lang="vi-VN" dirty="0"/>
              <a:t>epitelni tumori koji stvaraju resičaste tvorbe.</a:t>
            </a:r>
          </a:p>
          <a:p>
            <a:endParaRPr lang="hr-H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259632" y="2904371"/>
            <a:ext cx="6255807" cy="3244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881843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vi-VN" b="1" dirty="0" smtClean="0"/>
              <a:t>Polipi</a:t>
            </a:r>
            <a:r>
              <a:rPr lang="hr-HR" dirty="0" smtClean="0"/>
              <a:t> - </a:t>
            </a:r>
            <a:r>
              <a:rPr lang="vi-VN" dirty="0" smtClean="0"/>
              <a:t>tumori </a:t>
            </a:r>
            <a:r>
              <a:rPr lang="vi-VN" dirty="0"/>
              <a:t>koje izbočuje iznad površine sluznice, kao vidljiva, solitarna </a:t>
            </a:r>
            <a:r>
              <a:rPr lang="vi-VN" dirty="0" smtClean="0"/>
              <a:t>masa</a:t>
            </a:r>
            <a:endParaRPr lang="vi-VN" dirty="0"/>
          </a:p>
          <a:p>
            <a:endParaRPr lang="hr-H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708920"/>
            <a:ext cx="4828945" cy="33748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0210954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…. </a:t>
            </a:r>
            <a:r>
              <a:rPr lang="hr-HR" smtClean="0"/>
              <a:t>I ZATO…..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Informirajte se</a:t>
            </a:r>
          </a:p>
          <a:p>
            <a:endParaRPr lang="hr-HR" dirty="0" smtClean="0"/>
          </a:p>
          <a:p>
            <a:r>
              <a:rPr lang="hr-HR" dirty="0" smtClean="0"/>
              <a:t>Pazite na svoje zdravlje i obavljajte kontrolne preglede</a:t>
            </a:r>
          </a:p>
          <a:p>
            <a:endParaRPr lang="hr-HR" dirty="0" smtClean="0"/>
          </a:p>
          <a:p>
            <a:r>
              <a:rPr lang="hr-HR" dirty="0" smtClean="0"/>
              <a:t>Sudjelujte u obilježavanju”Svjetskog dana borbe protiv raka”</a:t>
            </a:r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O</a:t>
            </a:r>
            <a:r>
              <a:rPr lang="hr-HR" dirty="0" smtClean="0"/>
              <a:t>bilježava </a:t>
            </a:r>
            <a:r>
              <a:rPr lang="hr-HR" dirty="0"/>
              <a:t>se svakog </a:t>
            </a:r>
            <a:r>
              <a:rPr lang="hr-HR" dirty="0" smtClean="0"/>
              <a:t>5. </a:t>
            </a:r>
            <a:r>
              <a:rPr lang="hr-HR" dirty="0"/>
              <a:t>veljače, kako bi se podigla svijest o oboljenjima od raka, njihovoj prevenciji, dijagnosticiranju i </a:t>
            </a:r>
            <a:r>
              <a:rPr lang="hr-HR" dirty="0" smtClean="0"/>
              <a:t>liječenju</a:t>
            </a:r>
          </a:p>
          <a:p>
            <a:pPr marL="0" indent="0">
              <a:buNone/>
            </a:pPr>
            <a:endParaRPr lang="hr-HR" dirty="0"/>
          </a:p>
          <a:p>
            <a:r>
              <a:rPr lang="pl-PL" dirty="0"/>
              <a:t>Rak je vodeći uzrok smrti u </a:t>
            </a:r>
            <a:r>
              <a:rPr lang="pl-PL" dirty="0" smtClean="0"/>
              <a:t>svijetu</a:t>
            </a:r>
          </a:p>
          <a:p>
            <a:endParaRPr lang="pl-PL" dirty="0"/>
          </a:p>
          <a:p>
            <a:r>
              <a:rPr lang="hr-HR" dirty="0"/>
              <a:t>Svake </a:t>
            </a:r>
            <a:r>
              <a:rPr lang="hr-HR" dirty="0" smtClean="0"/>
              <a:t>godine  </a:t>
            </a:r>
            <a:r>
              <a:rPr lang="hr-HR" dirty="0"/>
              <a:t>kod više od 12 milijuna ljudi dijagnosticira se </a:t>
            </a:r>
            <a:r>
              <a:rPr lang="hr-HR" dirty="0" smtClean="0"/>
              <a:t>rak  </a:t>
            </a:r>
            <a:r>
              <a:rPr lang="hr-HR" dirty="0"/>
              <a:t>a 7,6 milijuna umire od </a:t>
            </a:r>
            <a:r>
              <a:rPr lang="hr-HR" dirty="0" smtClean="0"/>
              <a:t>bolesti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928843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Ekološka grupa</a:t>
            </a:r>
            <a:endParaRPr lang="hr-HR" dirty="0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 smtClean="0"/>
              <a:t>Izradile:Marina Horvat,Marina </a:t>
            </a:r>
            <a:r>
              <a:rPr lang="hr-HR" dirty="0" err="1" smtClean="0"/>
              <a:t>Balog</a:t>
            </a:r>
            <a:r>
              <a:rPr lang="hr-HR" dirty="0" smtClean="0"/>
              <a:t> i Antonija Horvat</a:t>
            </a:r>
          </a:p>
          <a:p>
            <a:r>
              <a:rPr lang="hr-HR" dirty="0" smtClean="0"/>
              <a:t>                                                                                   8.b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41990308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Vrste raka: </a:t>
            </a:r>
            <a:endParaRPr lang="hr-HR" dirty="0"/>
          </a:p>
          <a:p>
            <a:r>
              <a:rPr lang="hr-HR" dirty="0" smtClean="0"/>
              <a:t>rak </a:t>
            </a:r>
            <a:r>
              <a:rPr lang="hr-HR" dirty="0"/>
              <a:t>pluća (1,4 milijuna smrti)</a:t>
            </a:r>
          </a:p>
          <a:p>
            <a:r>
              <a:rPr lang="hr-HR" dirty="0"/>
              <a:t>rak želudca (740 000 smrti)</a:t>
            </a:r>
          </a:p>
          <a:p>
            <a:r>
              <a:rPr lang="hr-HR" dirty="0"/>
              <a:t>rak </a:t>
            </a:r>
            <a:r>
              <a:rPr lang="hr-HR" dirty="0" err="1"/>
              <a:t>jetre</a:t>
            </a:r>
            <a:r>
              <a:rPr lang="hr-HR" dirty="0"/>
              <a:t> (700 000 smrti)</a:t>
            </a:r>
          </a:p>
          <a:p>
            <a:r>
              <a:rPr lang="hr-HR" dirty="0" err="1"/>
              <a:t>kolorektalni</a:t>
            </a:r>
            <a:r>
              <a:rPr lang="hr-HR" dirty="0"/>
              <a:t> </a:t>
            </a:r>
            <a:r>
              <a:rPr lang="hr-HR" dirty="0" smtClean="0"/>
              <a:t>rak</a:t>
            </a:r>
            <a:r>
              <a:rPr lang="hr-HR" dirty="0"/>
              <a:t> </a:t>
            </a:r>
            <a:r>
              <a:rPr lang="hr-HR" dirty="0" smtClean="0"/>
              <a:t>(610</a:t>
            </a:r>
            <a:r>
              <a:rPr lang="hr-HR" dirty="0"/>
              <a:t> 000 smrti)</a:t>
            </a:r>
          </a:p>
          <a:p>
            <a:r>
              <a:rPr lang="hr-HR" dirty="0"/>
              <a:t>rak dojke (460 000 smrti)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1932895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Oko 30 % svih smrti uzrokovanih rakom nastalo je djelovanjem 5 vodećih faktora rizika ponašanja i prehrane</a:t>
            </a:r>
            <a:r>
              <a:rPr lang="hr-HR" dirty="0" smtClean="0"/>
              <a:t>:</a:t>
            </a:r>
          </a:p>
          <a:p>
            <a:endParaRPr lang="hr-HR" dirty="0"/>
          </a:p>
          <a:p>
            <a:r>
              <a:rPr lang="hr-HR" dirty="0"/>
              <a:t>visokim indeksom tjelesne mase </a:t>
            </a:r>
            <a:endParaRPr lang="hr-HR" dirty="0" smtClean="0"/>
          </a:p>
          <a:p>
            <a:r>
              <a:rPr lang="hr-HR" dirty="0" smtClean="0"/>
              <a:t>nedovoljnim </a:t>
            </a:r>
            <a:r>
              <a:rPr lang="hr-HR" dirty="0"/>
              <a:t>unosom </a:t>
            </a:r>
            <a:r>
              <a:rPr lang="hr-HR" dirty="0" smtClean="0"/>
              <a:t>voća</a:t>
            </a:r>
            <a:r>
              <a:rPr lang="hr-HR" dirty="0"/>
              <a:t> </a:t>
            </a:r>
            <a:r>
              <a:rPr lang="hr-HR" dirty="0" smtClean="0"/>
              <a:t>i</a:t>
            </a:r>
            <a:r>
              <a:rPr lang="hr-HR" dirty="0"/>
              <a:t> povrća</a:t>
            </a:r>
          </a:p>
          <a:p>
            <a:r>
              <a:rPr lang="hr-HR" dirty="0"/>
              <a:t>nedostatnom tjelesnom aktivnošću</a:t>
            </a:r>
          </a:p>
          <a:p>
            <a:r>
              <a:rPr lang="hr-HR" dirty="0"/>
              <a:t>konzumiranjem duhana</a:t>
            </a:r>
          </a:p>
          <a:p>
            <a:pPr marL="0" indent="0">
              <a:buNone/>
            </a:pP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49126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Rak se, s obzirom u kom dijelu tijela se razvio, može manifestirati na različite </a:t>
            </a:r>
            <a:r>
              <a:rPr lang="hr-HR" dirty="0" smtClean="0"/>
              <a:t>načine</a:t>
            </a:r>
          </a:p>
          <a:p>
            <a:endParaRPr lang="hr-HR" dirty="0" smtClean="0"/>
          </a:p>
          <a:p>
            <a:r>
              <a:rPr lang="hr-HR" dirty="0" smtClean="0"/>
              <a:t>Za </a:t>
            </a:r>
            <a:r>
              <a:rPr lang="hr-HR" dirty="0"/>
              <a:t>konačnu dijagnozu najčešće je potrebna mikroskopska analiza </a:t>
            </a:r>
            <a:r>
              <a:rPr lang="hr-HR" dirty="0" smtClean="0"/>
              <a:t>tkiva dobivenog</a:t>
            </a:r>
            <a:r>
              <a:rPr lang="hr-HR" dirty="0"/>
              <a:t> </a:t>
            </a:r>
            <a:r>
              <a:rPr lang="hr-H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biopsijom</a:t>
            </a:r>
          </a:p>
        </p:txBody>
      </p:sp>
    </p:spTree>
    <p:extLst>
      <p:ext uri="{BB962C8B-B14F-4D97-AF65-F5344CB8AC3E}">
        <p14:creationId xmlns:p14="http://schemas.microsoft.com/office/powerpoint/2010/main" xmlns="" val="33638711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 Kada se jednom dijagnosticira, terapija se najčešće sastoji </a:t>
            </a:r>
            <a:r>
              <a:rPr lang="hr-HR" dirty="0" smtClean="0"/>
              <a:t>od </a:t>
            </a:r>
            <a:r>
              <a:rPr lang="hr-HR" u="sng" dirty="0" smtClean="0"/>
              <a:t>kirurške </a:t>
            </a:r>
            <a:r>
              <a:rPr lang="hr-HR" u="sng" dirty="0"/>
              <a:t>operacije, kemoterapije i </a:t>
            </a:r>
            <a:r>
              <a:rPr lang="hr-HR" u="sng" dirty="0" smtClean="0"/>
              <a:t>zračenja</a:t>
            </a:r>
          </a:p>
          <a:p>
            <a:endParaRPr lang="hr-HR" dirty="0"/>
          </a:p>
          <a:p>
            <a:r>
              <a:rPr lang="hr-HR" dirty="0"/>
              <a:t>Postoji cijeli niz faktora rizika koji se povezuju s nastankom raka, a vodeći promjenjivi faktori su pušenje, konzumiranje alkohola, dijeta siromašna voćem i povrćem, pretilost i infekcija HPV virusom</a:t>
            </a:r>
          </a:p>
        </p:txBody>
      </p:sp>
    </p:spTree>
    <p:extLst>
      <p:ext uri="{BB962C8B-B14F-4D97-AF65-F5344CB8AC3E}">
        <p14:creationId xmlns:p14="http://schemas.microsoft.com/office/powerpoint/2010/main" xmlns="" val="33298872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Mnogi oblici raka su lječivi, a neki i potpuno izlječivi, pogotovo ako se rano </a:t>
            </a:r>
            <a:r>
              <a:rPr lang="hr-HR" dirty="0" smtClean="0"/>
              <a:t>otkriju</a:t>
            </a:r>
          </a:p>
          <a:p>
            <a:endParaRPr lang="hr-HR" dirty="0" smtClean="0"/>
          </a:p>
          <a:p>
            <a:r>
              <a:rPr lang="hr-HR" dirty="0" smtClean="0"/>
              <a:t> </a:t>
            </a:r>
            <a:r>
              <a:rPr lang="hr-HR" dirty="0"/>
              <a:t>Ako se ne liječi, većina oblika raka </a:t>
            </a:r>
            <a:r>
              <a:rPr lang="hr-HR" dirty="0" smtClean="0"/>
              <a:t>izaziva smrt</a:t>
            </a:r>
          </a:p>
          <a:p>
            <a:endParaRPr lang="hr-HR" dirty="0"/>
          </a:p>
          <a:p>
            <a:r>
              <a:rPr lang="hr-HR" dirty="0" smtClean="0"/>
              <a:t> </a:t>
            </a:r>
            <a:r>
              <a:rPr lang="hr-HR" dirty="0"/>
              <a:t>Rak predstavlja jedan od glavnih uzročnika smrti u razvijenim </a:t>
            </a:r>
            <a:r>
              <a:rPr lang="hr-HR" dirty="0" smtClean="0"/>
              <a:t>zemljama</a:t>
            </a:r>
          </a:p>
          <a:p>
            <a:endParaRPr lang="hr-HR" dirty="0"/>
          </a:p>
          <a:p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xmlns="" val="49970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NPR. Liječenje raka- </a:t>
            </a:r>
            <a:r>
              <a:rPr lang="hr-HR" dirty="0" smtClean="0">
                <a:latin typeface="Arial" pitchFamily="34" charset="0"/>
                <a:cs typeface="Arial" pitchFamily="34" charset="0"/>
              </a:rPr>
              <a:t>jedna u nizu zanimljivih činjenica</a:t>
            </a:r>
            <a:endParaRPr lang="hr-H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/>
              <a:t> L</a:t>
            </a:r>
            <a:r>
              <a:rPr lang="hr-HR" dirty="0" smtClean="0"/>
              <a:t>ijek  </a:t>
            </a:r>
            <a:r>
              <a:rPr lang="hr-HR" dirty="0" err="1"/>
              <a:t>Erbitux</a:t>
            </a:r>
            <a:r>
              <a:rPr lang="hr-HR" dirty="0"/>
              <a:t> </a:t>
            </a:r>
            <a:r>
              <a:rPr lang="hr-HR" dirty="0" smtClean="0"/>
              <a:t>se koristi </a:t>
            </a:r>
            <a:r>
              <a:rPr lang="hr-HR" dirty="0"/>
              <a:t>protiv raka debelog </a:t>
            </a:r>
            <a:r>
              <a:rPr lang="hr-HR" dirty="0" smtClean="0"/>
              <a:t>crijeva</a:t>
            </a:r>
          </a:p>
          <a:p>
            <a:endParaRPr lang="hr-HR" dirty="0" smtClean="0"/>
          </a:p>
          <a:p>
            <a:r>
              <a:rPr lang="hr-HR" dirty="0" smtClean="0"/>
              <a:t> </a:t>
            </a:r>
            <a:r>
              <a:rPr lang="hr-HR" dirty="0"/>
              <a:t>Cijena mjesečne terapije je 10 000 američkih dolara, a on produžuje život za samo 45 </a:t>
            </a:r>
            <a:r>
              <a:rPr lang="hr-HR" dirty="0" smtClean="0"/>
              <a:t>dana 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xmlns="" val="321000929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b="1" dirty="0"/>
              <a:t>Tumori</a:t>
            </a:r>
            <a:r>
              <a:rPr lang="hr-HR" dirty="0"/>
              <a:t> ili </a:t>
            </a:r>
            <a:r>
              <a:rPr lang="hr-HR" dirty="0" err="1"/>
              <a:t>neoplazije</a:t>
            </a:r>
            <a:r>
              <a:rPr lang="hr-HR" dirty="0"/>
              <a:t> označavaju masu </a:t>
            </a:r>
            <a:r>
              <a:rPr lang="hr-HR" dirty="0" err="1"/>
              <a:t>izmjenjenih</a:t>
            </a:r>
            <a:r>
              <a:rPr lang="hr-HR" dirty="0"/>
              <a:t> </a:t>
            </a:r>
            <a:r>
              <a:rPr lang="hr-HR" dirty="0" smtClean="0"/>
              <a:t>stanica koje </a:t>
            </a:r>
            <a:r>
              <a:rPr lang="hr-HR" dirty="0"/>
              <a:t>pokazuju nepravilan i progresivan </a:t>
            </a:r>
            <a:r>
              <a:rPr lang="hr-HR" dirty="0" smtClean="0"/>
              <a:t>rast</a:t>
            </a:r>
          </a:p>
          <a:p>
            <a:endParaRPr lang="hr-HR" dirty="0"/>
          </a:p>
          <a:p>
            <a:r>
              <a:rPr lang="hr-HR" dirty="0"/>
              <a:t> Riječ "tumor" znači </a:t>
            </a:r>
            <a:r>
              <a:rPr lang="hr-HR" dirty="0" smtClean="0"/>
              <a:t>oteklina </a:t>
            </a:r>
          </a:p>
          <a:p>
            <a:endParaRPr lang="hr-HR" dirty="0"/>
          </a:p>
          <a:p>
            <a:r>
              <a:rPr lang="hr-HR" dirty="0"/>
              <a:t>Tumori nastaju </a:t>
            </a:r>
            <a:r>
              <a:rPr lang="hr-HR" dirty="0" smtClean="0"/>
              <a:t>uvećanjem tkiva</a:t>
            </a:r>
            <a:r>
              <a:rPr lang="hr-HR" dirty="0"/>
              <a:t> ili organa bujanjem </a:t>
            </a:r>
            <a:r>
              <a:rPr lang="hr-HR" dirty="0" smtClean="0"/>
              <a:t>stanica</a:t>
            </a:r>
            <a:r>
              <a:rPr lang="hr-HR" dirty="0" smtClean="0"/>
              <a:t> </a:t>
            </a:r>
            <a:r>
              <a:rPr lang="hr-HR" dirty="0"/>
              <a:t>ili otokom tkiva zbog </a:t>
            </a:r>
            <a:r>
              <a:rPr lang="hr-HR" dirty="0" smtClean="0"/>
              <a:t>zadržavanja</a:t>
            </a:r>
            <a:r>
              <a:rPr lang="hr-HR" dirty="0"/>
              <a:t> </a:t>
            </a:r>
            <a:r>
              <a:rPr lang="hr-HR" dirty="0" smtClean="0"/>
              <a:t>tekućina (sekreta)</a:t>
            </a:r>
            <a:r>
              <a:rPr lang="hr-HR" dirty="0"/>
              <a:t> ili krvarenja unutar tkiva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xmlns="" val="23127679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50</TotalTime>
  <Words>208</Words>
  <Application>Microsoft Office PowerPoint</Application>
  <PresentationFormat>Prikaz na zaslonu (4:3)</PresentationFormat>
  <Paragraphs>70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1" baseType="lpstr">
      <vt:lpstr>Oriel</vt:lpstr>
      <vt:lpstr>Svjetski dan borbe protiv raka</vt:lpstr>
      <vt:lpstr>Slajd 2</vt:lpstr>
      <vt:lpstr>Slajd 3</vt:lpstr>
      <vt:lpstr>Slajd 4</vt:lpstr>
      <vt:lpstr>Slajd 5</vt:lpstr>
      <vt:lpstr>Slajd 6</vt:lpstr>
      <vt:lpstr>Slajd 7</vt:lpstr>
      <vt:lpstr>NPR. Liječenje raka- jedna u nizu zanimljivih činjenica</vt:lpstr>
      <vt:lpstr>Slajd 9</vt:lpstr>
      <vt:lpstr>Slajd 10</vt:lpstr>
      <vt:lpstr>Slajd 11</vt:lpstr>
      <vt:lpstr>Slajd 12</vt:lpstr>
      <vt:lpstr>Vrste tumora:</vt:lpstr>
      <vt:lpstr>Slajd 14</vt:lpstr>
      <vt:lpstr>Slajd 15</vt:lpstr>
      <vt:lpstr>Slajd 16</vt:lpstr>
      <vt:lpstr>Slajd 17</vt:lpstr>
      <vt:lpstr>Slajd 18</vt:lpstr>
      <vt:lpstr>…. I ZATO…..</vt:lpstr>
      <vt:lpstr>Ekološka grupa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Svjetski dan borbe protiv raka</dc:title>
  <dc:creator>Učenik</dc:creator>
  <cp:lastModifiedBy>Korisnik</cp:lastModifiedBy>
  <cp:revision>7</cp:revision>
  <dcterms:created xsi:type="dcterms:W3CDTF">2016-01-29T10:55:01Z</dcterms:created>
  <dcterms:modified xsi:type="dcterms:W3CDTF">2016-01-31T17:58:31Z</dcterms:modified>
</cp:coreProperties>
</file>